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735763" cy="9866313"/>
  <p:defaultTextStyle>
    <a:defPPr>
      <a:defRPr lang="ja-JP"/>
    </a:defPPr>
    <a:lvl1pPr algn="ctr" rtl="0" fontAlgn="base">
      <a:spcBef>
        <a:spcPct val="2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1740" y="296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4" tIns="47422" rIns="94844" bIns="47422" numCol="1" anchor="t" anchorCtr="0" compatLnSpc="1">
            <a:prstTxWarp prst="textNoShape">
              <a:avLst/>
            </a:prstTxWarp>
          </a:bodyPr>
          <a:lstStyle>
            <a:lvl1pPr algn="l" defTabSz="949049">
              <a:spcBef>
                <a:spcPct val="0"/>
              </a:spcBef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1" y="1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4" tIns="47422" rIns="94844" bIns="47422" numCol="1" anchor="t" anchorCtr="0" compatLnSpc="1">
            <a:prstTxWarp prst="textNoShape">
              <a:avLst/>
            </a:prstTxWarp>
          </a:bodyPr>
          <a:lstStyle>
            <a:lvl1pPr algn="r" defTabSz="949049">
              <a:spcBef>
                <a:spcPct val="0"/>
              </a:spcBef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4" tIns="47422" rIns="94844" bIns="47422" numCol="1" anchor="b" anchorCtr="0" compatLnSpc="1">
            <a:prstTxWarp prst="textNoShape">
              <a:avLst/>
            </a:prstTxWarp>
          </a:bodyPr>
          <a:lstStyle>
            <a:lvl1pPr algn="l" defTabSz="949049">
              <a:spcBef>
                <a:spcPct val="0"/>
              </a:spcBef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1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4" tIns="47422" rIns="94844" bIns="47422" numCol="1" anchor="b" anchorCtr="0" compatLnSpc="1">
            <a:prstTxWarp prst="textNoShape">
              <a:avLst/>
            </a:prstTxWarp>
          </a:bodyPr>
          <a:lstStyle>
            <a:lvl1pPr algn="r" defTabSz="949049">
              <a:spcBef>
                <a:spcPct val="0"/>
              </a:spcBef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701006FB-5DD9-43A2-B586-596FC767275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2541419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4" tIns="47422" rIns="94844" bIns="47422" numCol="1" anchor="t" anchorCtr="0" compatLnSpc="1">
            <a:prstTxWarp prst="textNoShape">
              <a:avLst/>
            </a:prstTxWarp>
          </a:bodyPr>
          <a:lstStyle>
            <a:lvl1pPr algn="l" defTabSz="949049">
              <a:spcBef>
                <a:spcPct val="0"/>
              </a:spcBef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1" y="1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4" tIns="47422" rIns="94844" bIns="47422" numCol="1" anchor="t" anchorCtr="0" compatLnSpc="1">
            <a:prstTxWarp prst="textNoShape">
              <a:avLst/>
            </a:prstTxWarp>
          </a:bodyPr>
          <a:lstStyle>
            <a:lvl1pPr algn="r" defTabSz="949049">
              <a:spcBef>
                <a:spcPct val="0"/>
              </a:spcBef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9150" y="741363"/>
            <a:ext cx="2557463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1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4" tIns="47422" rIns="94844" bIns="474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4" tIns="47422" rIns="94844" bIns="47422" numCol="1" anchor="b" anchorCtr="0" compatLnSpc="1">
            <a:prstTxWarp prst="textNoShape">
              <a:avLst/>
            </a:prstTxWarp>
          </a:bodyPr>
          <a:lstStyle>
            <a:lvl1pPr algn="l" defTabSz="949049">
              <a:spcBef>
                <a:spcPct val="0"/>
              </a:spcBef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1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4" tIns="47422" rIns="94844" bIns="47422" numCol="1" anchor="b" anchorCtr="0" compatLnSpc="1">
            <a:prstTxWarp prst="textNoShape">
              <a:avLst/>
            </a:prstTxWarp>
          </a:bodyPr>
          <a:lstStyle>
            <a:lvl1pPr algn="r" defTabSz="949049">
              <a:spcBef>
                <a:spcPct val="0"/>
              </a:spcBef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B0FEBE2A-D067-47AC-93BA-4B05F80A342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xmlns="" val="1448402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F1F1C-68A4-4D03-8A89-9B9D6F5033E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5D229-57CB-41E0-A616-D353138C3B5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F79B7-91E8-4C0D-BC0D-EB099B42550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91F04-EEA7-4B5A-95E3-70842171A44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A0E41-5845-48A8-82FE-A16B8300947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B85B6-9312-441A-811A-8E33D9FA9A3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34C1E-8F92-4083-A3E6-580DD51E2B5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5C483-621C-4B19-B2EF-C43EA1D3059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03CFA-8643-4E27-AA44-03B646A8CF8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5EE93-F497-4DC0-B052-6F99A22F85C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CA425-DECC-487B-9F81-7A7BF301B28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897" tIns="40448" rIns="80897" bIns="404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897" tIns="40448" rIns="80897" bIns="404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1763"/>
            <a:ext cx="160020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897" tIns="40448" rIns="80897" bIns="40448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1763"/>
            <a:ext cx="217170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897" tIns="40448" rIns="80897" bIns="4044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1763"/>
            <a:ext cx="160020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0897" tIns="40448" rIns="80897" bIns="4044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909C88D1-2362-449D-ADCA-892CAAB7E23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09625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09625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809625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809625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809625" rtl="0" eaLnBrk="0" fontAlgn="base" hangingPunct="0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809625" rtl="0" fontAlgn="base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809625" rtl="0" fontAlgn="base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809625" rtl="0" fontAlgn="base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809625" rtl="0" fontAlgn="base">
        <a:spcBef>
          <a:spcPct val="0"/>
        </a:spcBef>
        <a:spcAft>
          <a:spcPct val="0"/>
        </a:spcAft>
        <a:defRPr kumimoji="1" sz="39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03213" indent="-303213" algn="l" defTabSz="809625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52413" algn="l" defTabSz="809625" rtl="0" eaLnBrk="0" fontAlgn="base" hangingPunct="0">
        <a:spcBef>
          <a:spcPct val="20000"/>
        </a:spcBef>
        <a:spcAft>
          <a:spcPct val="0"/>
        </a:spcAft>
        <a:buChar char="–"/>
        <a:defRPr kumimoji="1" sz="2500">
          <a:solidFill>
            <a:schemeClr val="tx1"/>
          </a:solidFill>
          <a:latin typeface="+mn-lt"/>
          <a:ea typeface="+mn-ea"/>
        </a:defRPr>
      </a:lvl2pPr>
      <a:lvl3pPr marL="1011238" indent="-201613" algn="l" defTabSz="809625" rtl="0" eaLnBrk="0" fontAlgn="base" hangingPunct="0">
        <a:spcBef>
          <a:spcPct val="20000"/>
        </a:spcBef>
        <a:spcAft>
          <a:spcPct val="0"/>
        </a:spcAft>
        <a:buChar char="•"/>
        <a:defRPr kumimoji="1" sz="2100">
          <a:solidFill>
            <a:schemeClr val="tx1"/>
          </a:solidFill>
          <a:latin typeface="+mn-lt"/>
          <a:ea typeface="+mn-ea"/>
        </a:defRPr>
      </a:lvl3pPr>
      <a:lvl4pPr marL="1416050" indent="-203200" algn="l" defTabSz="809625" rtl="0" eaLnBrk="0" fontAlgn="base" hangingPunct="0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1820863" indent="-203200" algn="l" defTabSz="809625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5pPr>
      <a:lvl6pPr marL="2278063" indent="-203200" algn="l" defTabSz="809625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735263" indent="-203200" algn="l" defTabSz="809625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192463" indent="-203200" algn="l" defTabSz="809625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649663" indent="-203200" algn="l" defTabSz="809625" rtl="0" fontAlgn="base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_____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0350" y="128588"/>
            <a:ext cx="6192838" cy="328612"/>
          </a:xfrm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ja-JP" altLang="en-US" sz="1600" dirty="0" smtClean="0">
                <a:ea typeface="AR P丸ゴシック体E" pitchFamily="50" charset="-128"/>
              </a:rPr>
              <a:t>～子供たちのすこやかな成長を願って～　　　　　</a:t>
            </a:r>
            <a:r>
              <a:rPr lang="ja-JP" altLang="en-US" sz="1400" b="1" dirty="0" smtClean="0">
                <a:latin typeface="+mj-ea"/>
                <a:ea typeface="+mj-ea"/>
              </a:rPr>
              <a:t>平成２８年度</a:t>
            </a:r>
          </a:p>
        </p:txBody>
      </p:sp>
      <p:sp>
        <p:nvSpPr>
          <p:cNvPr id="1028" name="AutoShape 6"/>
          <p:cNvSpPr>
            <a:spLocks noChangeArrowheads="1"/>
          </p:cNvSpPr>
          <p:nvPr/>
        </p:nvSpPr>
        <p:spPr bwMode="auto">
          <a:xfrm>
            <a:off x="285750" y="452438"/>
            <a:ext cx="6286500" cy="1223962"/>
          </a:xfrm>
          <a:prstGeom prst="bevel">
            <a:avLst>
              <a:gd name="adj" fmla="val 476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809625"/>
            <a:endParaRPr lang="ja-JP" altLang="ja-JP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428625" y="523875"/>
            <a:ext cx="60960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97" tIns="40448" rIns="80897" bIns="40448" anchor="ctr"/>
          <a:lstStyle/>
          <a:p>
            <a:pPr algn="l" defTabSz="809625">
              <a:lnSpc>
                <a:spcPct val="80000"/>
              </a:lnSpc>
              <a:spcBef>
                <a:spcPct val="0"/>
              </a:spcBef>
            </a:pPr>
            <a:r>
              <a:rPr lang="ja-JP" altLang="en-US" sz="4400">
                <a:solidFill>
                  <a:schemeClr val="tx2"/>
                </a:solidFill>
                <a:ea typeface="HGS創英角ﾎﾟｯﾌﾟ体" pitchFamily="50" charset="-128"/>
              </a:rPr>
              <a:t> にこにこ相談会 </a:t>
            </a:r>
            <a:br>
              <a:rPr lang="ja-JP" altLang="en-US" sz="4400">
                <a:solidFill>
                  <a:schemeClr val="tx2"/>
                </a:solidFill>
                <a:ea typeface="HGS創英角ﾎﾟｯﾌﾟ体" pitchFamily="50" charset="-128"/>
              </a:rPr>
            </a:br>
            <a:r>
              <a:rPr lang="ja-JP" altLang="en-US" sz="3200">
                <a:solidFill>
                  <a:schemeClr val="tx2"/>
                </a:solidFill>
                <a:ea typeface="HGS創英角ﾎﾟｯﾌﾟ体" pitchFamily="50" charset="-128"/>
              </a:rPr>
              <a:t>       </a:t>
            </a:r>
            <a:r>
              <a:rPr lang="ja-JP" altLang="en-US" sz="2400">
                <a:solidFill>
                  <a:schemeClr val="tx2"/>
                </a:solidFill>
                <a:ea typeface="HGS創英角ﾎﾟｯﾌﾟ体" pitchFamily="50" charset="-128"/>
              </a:rPr>
              <a:t>（砺波地区相談会</a:t>
            </a:r>
            <a:r>
              <a:rPr lang="en-US" altLang="ja-JP" sz="2400">
                <a:solidFill>
                  <a:schemeClr val="tx2"/>
                </a:solidFill>
                <a:ea typeface="HGS創英角ﾎﾟｯﾌﾟ体" pitchFamily="50" charset="-128"/>
              </a:rPr>
              <a:t>)</a:t>
            </a:r>
          </a:p>
        </p:txBody>
      </p:sp>
      <p:sp>
        <p:nvSpPr>
          <p:cNvPr id="1030" name="Rectangle 11"/>
          <p:cNvSpPr>
            <a:spLocks noChangeArrowheads="1"/>
          </p:cNvSpPr>
          <p:nvPr/>
        </p:nvSpPr>
        <p:spPr bwMode="auto">
          <a:xfrm>
            <a:off x="476250" y="1928813"/>
            <a:ext cx="3889375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97" tIns="40448" rIns="80897" bIns="40448">
            <a:spAutoFit/>
          </a:bodyPr>
          <a:lstStyle/>
          <a:p>
            <a:pPr algn="l" defTabSz="809625">
              <a:lnSpc>
                <a:spcPts val="1200"/>
              </a:lnSpc>
            </a:pPr>
            <a:r>
              <a:rPr lang="ja-JP" altLang="en-US" sz="1300" dirty="0">
                <a:ea typeface="AR P丸ゴシック体E" charset="-128"/>
              </a:rPr>
              <a:t>お子さんの発達や生活・行動・学習・進路などで</a:t>
            </a:r>
          </a:p>
          <a:p>
            <a:pPr algn="l" defTabSz="809625">
              <a:lnSpc>
                <a:spcPts val="1200"/>
              </a:lnSpc>
            </a:pPr>
            <a:r>
              <a:rPr lang="ja-JP" altLang="en-US" sz="1300" dirty="0">
                <a:ea typeface="AR P丸ゴシック体E" charset="-128"/>
              </a:rPr>
              <a:t>気にかかること、困っていることを　</a:t>
            </a:r>
            <a:endParaRPr lang="en-US" altLang="ja-JP" sz="1300" dirty="0">
              <a:ea typeface="AR P丸ゴシック体E" charset="-128"/>
            </a:endParaRPr>
          </a:p>
          <a:p>
            <a:pPr algn="l" defTabSz="809625">
              <a:lnSpc>
                <a:spcPts val="1200"/>
              </a:lnSpc>
            </a:pPr>
            <a:r>
              <a:rPr lang="ja-JP" altLang="en-US" sz="1300" dirty="0">
                <a:ea typeface="AR P丸ゴシック体E" charset="-128"/>
              </a:rPr>
              <a:t>お気軽にご相談ください。</a:t>
            </a:r>
          </a:p>
        </p:txBody>
      </p:sp>
      <p:sp>
        <p:nvSpPr>
          <p:cNvPr id="1037" name="Rectangle 18"/>
          <p:cNvSpPr>
            <a:spLocks noChangeArrowheads="1"/>
          </p:cNvSpPr>
          <p:nvPr/>
        </p:nvSpPr>
        <p:spPr bwMode="auto">
          <a:xfrm>
            <a:off x="333375" y="4232275"/>
            <a:ext cx="3095625" cy="63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97" tIns="40448" rIns="80897" bIns="40448">
            <a:spAutoFit/>
          </a:bodyPr>
          <a:lstStyle/>
          <a:p>
            <a:pPr algn="l" defTabSz="809625">
              <a:defRPr/>
            </a:pPr>
            <a:r>
              <a:rPr lang="ja-JP" altLang="en-US" sz="1050" b="1" dirty="0">
                <a:latin typeface="Arial" charset="0"/>
                <a:ea typeface="AR P丸ゴシック体E" pitchFamily="50" charset="-128"/>
              </a:rPr>
              <a:t>どの市の相談会でもご利用になれます。</a:t>
            </a:r>
          </a:p>
          <a:p>
            <a:pPr algn="l" defTabSz="809625">
              <a:defRPr/>
            </a:pPr>
            <a:r>
              <a:rPr lang="ja-JP" altLang="en-US" sz="1050" b="1" dirty="0" smtClean="0">
                <a:latin typeface="Arial" charset="0"/>
                <a:ea typeface="AR P丸ゴシック体E" pitchFamily="50" charset="-128"/>
              </a:rPr>
              <a:t>時間</a:t>
            </a:r>
            <a:r>
              <a:rPr lang="ja-JP" altLang="en-US" sz="1050" b="1" dirty="0">
                <a:latin typeface="Arial" charset="0"/>
                <a:ea typeface="AR P丸ゴシック体E" pitchFamily="50" charset="-128"/>
              </a:rPr>
              <a:t>はいずれも１３：３０～１６：３０です</a:t>
            </a:r>
            <a:r>
              <a:rPr lang="ja-JP" altLang="en-US" sz="1050" b="1" dirty="0" smtClean="0">
                <a:latin typeface="Arial" charset="0"/>
                <a:ea typeface="AR P丸ゴシック体E" pitchFamily="50" charset="-128"/>
              </a:rPr>
              <a:t>。</a:t>
            </a:r>
            <a:endParaRPr lang="en-US" altLang="ja-JP" sz="1050" b="1" dirty="0" smtClean="0">
              <a:latin typeface="Arial" charset="0"/>
              <a:ea typeface="AR P丸ゴシック体E" pitchFamily="50" charset="-128"/>
            </a:endParaRPr>
          </a:p>
          <a:p>
            <a:pPr algn="l" defTabSz="809625">
              <a:defRPr/>
            </a:pPr>
            <a:r>
              <a:rPr lang="ja-JP" altLang="en-US" sz="1050" b="1" dirty="0" smtClean="0">
                <a:latin typeface="Arial" charset="0"/>
                <a:ea typeface="AR P丸ゴシック体E" pitchFamily="50" charset="-128"/>
              </a:rPr>
              <a:t>まず</a:t>
            </a:r>
            <a:r>
              <a:rPr lang="ja-JP" altLang="en-US" sz="1050" b="1" dirty="0" smtClean="0">
                <a:latin typeface="Arial" charset="0"/>
                <a:ea typeface="AR P丸ゴシック体E" pitchFamily="50" charset="-128"/>
              </a:rPr>
              <a:t>はご予約ください。</a:t>
            </a:r>
            <a:endParaRPr lang="ja-JP" altLang="en-US" sz="1050" b="1" dirty="0">
              <a:latin typeface="Arial" charset="0"/>
              <a:ea typeface="AR P丸ゴシック体E" pitchFamily="50" charset="-128"/>
            </a:endParaRPr>
          </a:p>
        </p:txBody>
      </p:sp>
      <p:sp>
        <p:nvSpPr>
          <p:cNvPr id="1038" name="AutoShape 106"/>
          <p:cNvSpPr>
            <a:spLocks noChangeArrowheads="1"/>
          </p:cNvSpPr>
          <p:nvPr/>
        </p:nvSpPr>
        <p:spPr bwMode="auto">
          <a:xfrm>
            <a:off x="3644900" y="4160838"/>
            <a:ext cx="2933700" cy="998537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54000" rIns="54000" anchor="ctr">
            <a:spAutoFit/>
          </a:bodyPr>
          <a:lstStyle/>
          <a:p>
            <a:pPr algn="l" defTabSz="809625">
              <a:defRPr/>
            </a:pPr>
            <a:r>
              <a:rPr lang="ja-JP" altLang="en-US" sz="1300" b="1" dirty="0">
                <a:latin typeface="Arial" charset="0"/>
                <a:ea typeface="AR P丸ゴシック体E" pitchFamily="50" charset="-128"/>
              </a:rPr>
              <a:t>相談できる人</a:t>
            </a:r>
            <a:endParaRPr lang="en-US" altLang="ja-JP" sz="1300" b="1" dirty="0">
              <a:latin typeface="Arial" charset="0"/>
              <a:ea typeface="AR P丸ゴシック体E" pitchFamily="50" charset="-128"/>
            </a:endParaRPr>
          </a:p>
          <a:p>
            <a:pPr algn="l" defTabSz="809625">
              <a:defRPr/>
            </a:pPr>
            <a:r>
              <a:rPr lang="ja-JP" altLang="en-US" sz="1100" spc="-100" dirty="0">
                <a:latin typeface="Arial" charset="0"/>
                <a:ea typeface="AR丸ゴシック体M" pitchFamily="49" charset="-128"/>
              </a:rPr>
              <a:t>・砺波市、南砺市、小矢部市にお住まいの</a:t>
            </a:r>
          </a:p>
          <a:p>
            <a:pPr algn="l" defTabSz="809625">
              <a:defRPr/>
            </a:pPr>
            <a:r>
              <a:rPr lang="ja-JP" altLang="en-US" sz="1100" spc="-100" dirty="0">
                <a:latin typeface="Arial" charset="0"/>
                <a:ea typeface="AR丸ゴシック体M" pitchFamily="49" charset="-128"/>
              </a:rPr>
              <a:t>　乳幼児、小学生、中学生、高校生、成人の方　</a:t>
            </a:r>
          </a:p>
          <a:p>
            <a:pPr algn="l" defTabSz="809625">
              <a:defRPr/>
            </a:pPr>
            <a:r>
              <a:rPr lang="ja-JP" altLang="en-US" sz="1100" spc="-100" dirty="0">
                <a:latin typeface="Arial" charset="0"/>
                <a:ea typeface="AR丸ゴシック体M" pitchFamily="49" charset="-128"/>
              </a:rPr>
              <a:t>・本人、保護者、関係機関の方</a:t>
            </a:r>
          </a:p>
        </p:txBody>
      </p:sp>
      <p:sp>
        <p:nvSpPr>
          <p:cNvPr id="1039" name="AutoShape 109"/>
          <p:cNvSpPr>
            <a:spLocks noChangeArrowheads="1"/>
          </p:cNvSpPr>
          <p:nvPr/>
        </p:nvSpPr>
        <p:spPr bwMode="auto">
          <a:xfrm>
            <a:off x="3717032" y="5218944"/>
            <a:ext cx="2664296" cy="548235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l" defTabSz="809625"/>
            <a:r>
              <a:rPr lang="ja-JP" altLang="en-US" sz="1300" b="1">
                <a:ea typeface="AR P丸ゴシック体E" charset="-128"/>
              </a:rPr>
              <a:t>相談スタッフ</a:t>
            </a:r>
          </a:p>
          <a:p>
            <a:pPr algn="l" defTabSz="809625"/>
            <a:r>
              <a:rPr lang="ja-JP" altLang="en-US" sz="1100">
                <a:ea typeface="AR P丸ゴシック体E" charset="-128"/>
              </a:rPr>
              <a:t>　</a:t>
            </a:r>
            <a:r>
              <a:rPr lang="ja-JP" altLang="en-US" sz="1100">
                <a:ea typeface="AR丸ゴシック体M" pitchFamily="49" charset="-128"/>
              </a:rPr>
              <a:t>保健、福祉、教育の各分野の専門家</a:t>
            </a:r>
          </a:p>
        </p:txBody>
      </p:sp>
      <p:sp>
        <p:nvSpPr>
          <p:cNvPr id="1040" name="AutoShape 111"/>
          <p:cNvSpPr>
            <a:spLocks noChangeArrowheads="1"/>
          </p:cNvSpPr>
          <p:nvPr/>
        </p:nvSpPr>
        <p:spPr bwMode="auto">
          <a:xfrm>
            <a:off x="3717032" y="5817096"/>
            <a:ext cx="2785368" cy="2478977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square" lIns="54000" rIns="54000">
            <a:spAutoFit/>
          </a:bodyPr>
          <a:lstStyle/>
          <a:p>
            <a:pPr algn="l" defTabSz="809625">
              <a:lnSpc>
                <a:spcPct val="80000"/>
              </a:lnSpc>
            </a:pPr>
            <a:r>
              <a:rPr lang="en-US" altLang="ja-JP" sz="1200" dirty="0">
                <a:ea typeface="AR P丸ゴシック体E" charset="-128"/>
              </a:rPr>
              <a:t>  </a:t>
            </a:r>
            <a:r>
              <a:rPr lang="ja-JP" altLang="en-US" sz="1200" b="1" dirty="0">
                <a:ea typeface="AR P丸ゴシック体E" charset="-128"/>
              </a:rPr>
              <a:t>相談の申し込み・問い合わせは、</a:t>
            </a:r>
          </a:p>
          <a:p>
            <a:pPr algn="l" defTabSz="809625">
              <a:lnSpc>
                <a:spcPct val="80000"/>
              </a:lnSpc>
            </a:pPr>
            <a:r>
              <a:rPr lang="ja-JP" altLang="en-US" sz="1200" b="1" dirty="0">
                <a:ea typeface="AR P丸ゴシック体E" charset="-128"/>
              </a:rPr>
              <a:t>  お住まいの市の教育委員会へ</a:t>
            </a:r>
          </a:p>
          <a:p>
            <a:pPr algn="l" defTabSz="809625">
              <a:lnSpc>
                <a:spcPct val="80000"/>
              </a:lnSpc>
            </a:pPr>
            <a:r>
              <a:rPr lang="ja-JP" altLang="en-US" sz="1200" b="1" dirty="0">
                <a:ea typeface="AR P丸ゴシック体E" charset="-128"/>
              </a:rPr>
              <a:t>  お電話で</a:t>
            </a:r>
            <a:r>
              <a:rPr lang="ja-JP" altLang="en-US" sz="1200" b="1" dirty="0" smtClean="0">
                <a:ea typeface="AR P丸ゴシック体E" charset="-128"/>
              </a:rPr>
              <a:t>どうぞ</a:t>
            </a:r>
            <a:endParaRPr lang="en-US" altLang="ja-JP" sz="1200" b="1" dirty="0" smtClean="0">
              <a:ea typeface="AR P丸ゴシック体E" charset="-128"/>
            </a:endParaRPr>
          </a:p>
          <a:p>
            <a:pPr algn="l" defTabSz="809625">
              <a:lnSpc>
                <a:spcPct val="80000"/>
              </a:lnSpc>
            </a:pPr>
            <a:endParaRPr lang="en-US" altLang="ja-JP" sz="500" dirty="0">
              <a:ea typeface="AR P丸ゴシック体E" charset="-128"/>
            </a:endParaRPr>
          </a:p>
          <a:p>
            <a:pPr algn="l" defTabSz="809625">
              <a:lnSpc>
                <a:spcPct val="80000"/>
              </a:lnSpc>
            </a:pPr>
            <a:r>
              <a:rPr lang="ja-JP" altLang="en-US" sz="1200" dirty="0">
                <a:latin typeface="AR丸ゴシック体M" pitchFamily="49" charset="-128"/>
                <a:ea typeface="AR P丸ゴシック体E" charset="-128"/>
              </a:rPr>
              <a:t>　</a:t>
            </a:r>
            <a:r>
              <a:rPr lang="ja-JP" altLang="en-US" sz="1200" dirty="0">
                <a:latin typeface="AR丸ゴシック体M" pitchFamily="49" charset="-128"/>
                <a:ea typeface="AR丸ゴシック体M" pitchFamily="49" charset="-128"/>
              </a:rPr>
              <a:t>・南砺市教育委員会</a:t>
            </a:r>
          </a:p>
          <a:p>
            <a:pPr algn="l" defTabSz="809625">
              <a:lnSpc>
                <a:spcPct val="80000"/>
              </a:lnSpc>
            </a:pPr>
            <a:r>
              <a:rPr lang="ja-JP" altLang="en-US" sz="1200" dirty="0">
                <a:latin typeface="AR丸ゴシック体M" pitchFamily="49" charset="-128"/>
                <a:ea typeface="AR丸ゴシック体M" pitchFamily="49" charset="-128"/>
              </a:rPr>
              <a:t>　　　０７６３－２３－２０１２</a:t>
            </a:r>
          </a:p>
          <a:p>
            <a:pPr algn="l" defTabSz="809625">
              <a:lnSpc>
                <a:spcPct val="80000"/>
              </a:lnSpc>
            </a:pPr>
            <a:r>
              <a:rPr lang="ja-JP" altLang="en-US" sz="1200" dirty="0">
                <a:latin typeface="AR丸ゴシック体M" pitchFamily="49" charset="-128"/>
                <a:ea typeface="AR丸ゴシック体M" pitchFamily="49" charset="-128"/>
              </a:rPr>
              <a:t>　・砺波市教育委員会</a:t>
            </a:r>
          </a:p>
          <a:p>
            <a:pPr algn="l" defTabSz="809625">
              <a:lnSpc>
                <a:spcPct val="80000"/>
              </a:lnSpc>
            </a:pPr>
            <a:r>
              <a:rPr lang="ja-JP" altLang="en-US" sz="1200" dirty="0">
                <a:latin typeface="AR丸ゴシック体M" pitchFamily="49" charset="-128"/>
                <a:ea typeface="AR丸ゴシック体M" pitchFamily="49" charset="-128"/>
              </a:rPr>
              <a:t>　　　０７６３－８２－１９０３</a:t>
            </a:r>
          </a:p>
          <a:p>
            <a:pPr algn="l" defTabSz="809625">
              <a:lnSpc>
                <a:spcPct val="80000"/>
              </a:lnSpc>
            </a:pPr>
            <a:r>
              <a:rPr lang="ja-JP" altLang="en-US" sz="1200" dirty="0">
                <a:latin typeface="AR丸ゴシック体M" pitchFamily="49" charset="-128"/>
                <a:ea typeface="AR丸ゴシック体M" pitchFamily="49" charset="-128"/>
              </a:rPr>
              <a:t>　・小矢部市教育委員会</a:t>
            </a:r>
          </a:p>
          <a:p>
            <a:pPr algn="l" defTabSz="809625">
              <a:lnSpc>
                <a:spcPct val="80000"/>
              </a:lnSpc>
            </a:pPr>
            <a:r>
              <a:rPr lang="ja-JP" altLang="en-US" sz="1200" dirty="0">
                <a:latin typeface="AR丸ゴシック体M" pitchFamily="49" charset="-128"/>
                <a:ea typeface="AR丸ゴシック体M" pitchFamily="49" charset="-128"/>
              </a:rPr>
              <a:t>　　　</a:t>
            </a:r>
            <a:r>
              <a:rPr lang="ja-JP" altLang="en-US" sz="1200" dirty="0" smtClean="0">
                <a:latin typeface="AR丸ゴシック体M" pitchFamily="49" charset="-128"/>
                <a:ea typeface="AR丸ゴシック体M" pitchFamily="49" charset="-128"/>
              </a:rPr>
              <a:t>０７６６－６７－１７６０</a:t>
            </a:r>
            <a:endParaRPr lang="en-US" altLang="ja-JP" sz="1200" dirty="0" smtClean="0">
              <a:latin typeface="AR丸ゴシック体M" pitchFamily="49" charset="-128"/>
              <a:ea typeface="AR丸ゴシック体M" pitchFamily="49" charset="-128"/>
            </a:endParaRPr>
          </a:p>
          <a:p>
            <a:pPr algn="l" defTabSz="809625">
              <a:lnSpc>
                <a:spcPct val="80000"/>
              </a:lnSpc>
            </a:pPr>
            <a:endParaRPr lang="en-US" altLang="ja-JP" sz="500" dirty="0">
              <a:latin typeface="AR丸ゴシック体M" pitchFamily="49" charset="-128"/>
              <a:ea typeface="AR丸ゴシック体M" pitchFamily="49" charset="-128"/>
            </a:endParaRPr>
          </a:p>
          <a:p>
            <a:pPr algn="l" defTabSz="809625">
              <a:lnSpc>
                <a:spcPct val="80000"/>
              </a:lnSpc>
            </a:pPr>
            <a:r>
              <a:rPr lang="ja-JP" altLang="en-US" sz="1200" dirty="0">
                <a:latin typeface="AR丸ゴシック体M" pitchFamily="49" charset="-128"/>
                <a:ea typeface="AR丸ゴシック体M" pitchFamily="49" charset="-128"/>
              </a:rPr>
              <a:t>　</a:t>
            </a:r>
            <a:r>
              <a:rPr lang="en-US" altLang="ja-JP" sz="1200" dirty="0">
                <a:latin typeface="AR丸ゴシック体M" pitchFamily="49" charset="-128"/>
                <a:ea typeface="AR丸ゴシック体M" pitchFamily="49" charset="-128"/>
              </a:rPr>
              <a:t>※</a:t>
            </a:r>
            <a:r>
              <a:rPr lang="ja-JP" altLang="en-US" sz="1200" dirty="0">
                <a:latin typeface="AR丸ゴシック体M" pitchFamily="49" charset="-128"/>
                <a:ea typeface="AR丸ゴシック体M" pitchFamily="49" charset="-128"/>
              </a:rPr>
              <a:t>在籍の園</a:t>
            </a:r>
            <a:r>
              <a:rPr lang="en-US" altLang="ja-JP" sz="1200" dirty="0">
                <a:latin typeface="AR丸ゴシック体M" pitchFamily="49" charset="-128"/>
                <a:ea typeface="AR丸ゴシック体M" pitchFamily="49" charset="-128"/>
              </a:rPr>
              <a:t>(</a:t>
            </a:r>
            <a:r>
              <a:rPr lang="ja-JP" altLang="en-US" sz="1200" dirty="0">
                <a:latin typeface="AR丸ゴシック体M" pitchFamily="49" charset="-128"/>
                <a:ea typeface="AR丸ゴシック体M" pitchFamily="49" charset="-128"/>
              </a:rPr>
              <a:t>所</a:t>
            </a:r>
            <a:r>
              <a:rPr lang="en-US" altLang="ja-JP" sz="1200" dirty="0">
                <a:latin typeface="AR丸ゴシック体M" pitchFamily="49" charset="-128"/>
                <a:ea typeface="AR丸ゴシック体M" pitchFamily="49" charset="-128"/>
              </a:rPr>
              <a:t>)</a:t>
            </a:r>
            <a:r>
              <a:rPr lang="ja-JP" altLang="en-US" sz="1200" dirty="0">
                <a:latin typeface="AR丸ゴシック体M" pitchFamily="49" charset="-128"/>
                <a:ea typeface="AR丸ゴシック体M" pitchFamily="49" charset="-128"/>
              </a:rPr>
              <a:t>･学校等を通じて</a:t>
            </a:r>
            <a:endParaRPr lang="en-US" altLang="ja-JP" sz="1200" dirty="0">
              <a:latin typeface="AR丸ゴシック体M" pitchFamily="49" charset="-128"/>
              <a:ea typeface="AR丸ゴシック体M" pitchFamily="49" charset="-128"/>
            </a:endParaRPr>
          </a:p>
          <a:p>
            <a:pPr algn="l" defTabSz="809625">
              <a:lnSpc>
                <a:spcPct val="80000"/>
              </a:lnSpc>
            </a:pPr>
            <a:r>
              <a:rPr lang="ja-JP" altLang="en-US" sz="1200" dirty="0">
                <a:latin typeface="AR丸ゴシック体M" pitchFamily="49" charset="-128"/>
                <a:ea typeface="AR丸ゴシック体M" pitchFamily="49" charset="-128"/>
              </a:rPr>
              <a:t>　　申し込むこともできます。</a:t>
            </a:r>
          </a:p>
        </p:txBody>
      </p:sp>
      <p:sp>
        <p:nvSpPr>
          <p:cNvPr id="1041" name="Rectangle 147"/>
          <p:cNvSpPr>
            <a:spLocks noChangeArrowheads="1"/>
          </p:cNvSpPr>
          <p:nvPr/>
        </p:nvSpPr>
        <p:spPr bwMode="auto">
          <a:xfrm>
            <a:off x="4714875" y="1095375"/>
            <a:ext cx="1785938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897" tIns="40448" rIns="80897" bIns="40448" anchor="ctr"/>
          <a:lstStyle/>
          <a:p>
            <a:pPr algn="l" defTabSz="809625">
              <a:lnSpc>
                <a:spcPct val="80000"/>
              </a:lnSpc>
              <a:spcBef>
                <a:spcPct val="0"/>
              </a:spcBef>
            </a:pPr>
            <a:r>
              <a:rPr lang="ja-JP" altLang="en-US" sz="3000">
                <a:solidFill>
                  <a:schemeClr val="tx2"/>
                </a:solidFill>
                <a:ea typeface="HGS創英角ﾎﾟｯﾌﾟ体" pitchFamily="50" charset="-128"/>
              </a:rPr>
              <a:t>のご案内</a:t>
            </a:r>
          </a:p>
        </p:txBody>
      </p:sp>
      <p:sp>
        <p:nvSpPr>
          <p:cNvPr id="1042" name="AutoShape 149"/>
          <p:cNvSpPr>
            <a:spLocks noChangeArrowheads="1"/>
          </p:cNvSpPr>
          <p:nvPr/>
        </p:nvSpPr>
        <p:spPr bwMode="auto">
          <a:xfrm>
            <a:off x="3717032" y="8553400"/>
            <a:ext cx="3140968" cy="500063"/>
          </a:xfrm>
          <a:prstGeom prst="wedgeRoundRectCallout">
            <a:avLst>
              <a:gd name="adj1" fmla="val -12662"/>
              <a:gd name="adj2" fmla="val -50548"/>
              <a:gd name="adj3" fmla="val 16667"/>
            </a:avLst>
          </a:prstGeom>
          <a:noFill/>
          <a:ln w="38100" cmpd="dbl" algn="ctr">
            <a:noFill/>
            <a:prstDash val="solid"/>
            <a:miter lim="800000"/>
            <a:headEnd/>
            <a:tailEnd/>
          </a:ln>
        </p:spPr>
        <p:txBody>
          <a:bodyPr anchor="ctr"/>
          <a:lstStyle/>
          <a:p>
            <a:pPr algn="l" defTabSz="809625">
              <a:defRPr/>
            </a:pPr>
            <a:endParaRPr lang="en-US" altLang="ja-JP" sz="1000" spc="-100" dirty="0" smtClean="0">
              <a:latin typeface="Arial" charset="0"/>
              <a:ea typeface="AR P丸ゴシック体E"/>
            </a:endParaRPr>
          </a:p>
          <a:p>
            <a:pPr algn="l" defTabSz="809625">
              <a:defRPr/>
            </a:pPr>
            <a:r>
              <a:rPr lang="en-US" altLang="ja-JP" sz="1000" spc="-100" dirty="0" smtClean="0">
                <a:latin typeface="Arial" charset="0"/>
                <a:ea typeface="AR P丸ゴシック体E"/>
              </a:rPr>
              <a:t>※ </a:t>
            </a:r>
            <a:r>
              <a:rPr lang="ja-JP" altLang="en-US" sz="1000" spc="-100" dirty="0" smtClean="0">
                <a:latin typeface="Arial" charset="0"/>
                <a:ea typeface="AR P丸ゴシック体E"/>
              </a:rPr>
              <a:t>お子</a:t>
            </a:r>
            <a:r>
              <a:rPr lang="ja-JP" altLang="en-US" sz="1000" spc="-100" dirty="0">
                <a:latin typeface="Arial" charset="0"/>
                <a:ea typeface="AR P丸ゴシック体E"/>
              </a:rPr>
              <a:t>さんも一緒にご来場ください</a:t>
            </a:r>
            <a:r>
              <a:rPr lang="ja-JP" altLang="en-US" sz="1000" spc="-100" dirty="0" smtClean="0">
                <a:latin typeface="Arial" charset="0"/>
                <a:ea typeface="AR P丸ゴシック体E"/>
              </a:rPr>
              <a:t>。</a:t>
            </a:r>
            <a:endParaRPr lang="en-US" altLang="ja-JP" sz="1000" spc="-100" dirty="0" smtClean="0">
              <a:latin typeface="Arial" charset="0"/>
              <a:ea typeface="AR P丸ゴシック体E"/>
            </a:endParaRPr>
          </a:p>
          <a:p>
            <a:pPr algn="l" defTabSz="809625">
              <a:lnSpc>
                <a:spcPct val="80000"/>
              </a:lnSpc>
            </a:pPr>
            <a:r>
              <a:rPr lang="ja-JP" altLang="en-US" sz="1000" spc="-100" dirty="0" smtClean="0">
                <a:latin typeface="Arial" charset="0"/>
                <a:ea typeface="AR P丸ゴシック体E"/>
              </a:rPr>
              <a:t> 　保育</a:t>
            </a:r>
            <a:r>
              <a:rPr lang="ja-JP" altLang="en-US" sz="1000" spc="-100" dirty="0">
                <a:latin typeface="Arial" charset="0"/>
                <a:ea typeface="AR P丸ゴシック体E"/>
              </a:rPr>
              <a:t>等は、担当者がいたします</a:t>
            </a:r>
            <a:r>
              <a:rPr lang="ja-JP" altLang="en-US" sz="1000" spc="-100" dirty="0" smtClean="0">
                <a:latin typeface="Arial" charset="0"/>
                <a:ea typeface="AR P丸ゴシック体E"/>
              </a:rPr>
              <a:t>。</a:t>
            </a:r>
            <a:endParaRPr lang="en-US" altLang="ja-JP" sz="1000" spc="-100" dirty="0" smtClean="0">
              <a:latin typeface="Arial" charset="0"/>
              <a:ea typeface="AR P丸ゴシック体E"/>
            </a:endParaRPr>
          </a:p>
          <a:p>
            <a:pPr algn="l" defTabSz="809625">
              <a:lnSpc>
                <a:spcPct val="80000"/>
              </a:lnSpc>
            </a:pPr>
            <a:endParaRPr lang="en-US" altLang="ja-JP" sz="300" spc="-100" dirty="0" smtClean="0">
              <a:latin typeface="Arial" charset="0"/>
              <a:ea typeface="AR P丸ゴシック体E"/>
            </a:endParaRPr>
          </a:p>
          <a:p>
            <a:pPr algn="l" defTabSz="809625">
              <a:lnSpc>
                <a:spcPct val="80000"/>
              </a:lnSpc>
            </a:pPr>
            <a:endParaRPr lang="en-US" altLang="ja-JP" sz="100" spc="-100" dirty="0" smtClean="0">
              <a:latin typeface="Arial" charset="0"/>
              <a:ea typeface="AR P丸ゴシック体E"/>
            </a:endParaRPr>
          </a:p>
          <a:p>
            <a:pPr algn="l" defTabSz="809625">
              <a:lnSpc>
                <a:spcPct val="80000"/>
              </a:lnSpc>
            </a:pPr>
            <a:r>
              <a:rPr lang="en-US" altLang="ja-JP" sz="1000" spc="-100" dirty="0" smtClean="0">
                <a:latin typeface="Arial" charset="0"/>
                <a:ea typeface="AR P丸ゴシック体E"/>
              </a:rPr>
              <a:t>※ </a:t>
            </a:r>
            <a:r>
              <a:rPr lang="ja-JP" altLang="en-US" sz="1000" dirty="0" smtClean="0">
                <a:ea typeface="AR P丸ゴシック体E"/>
              </a:rPr>
              <a:t>専門スタッフの常駐日は変更になることが</a:t>
            </a:r>
            <a:endParaRPr lang="en-US" altLang="ja-JP" sz="1000" dirty="0" smtClean="0">
              <a:ea typeface="AR P丸ゴシック体E"/>
            </a:endParaRPr>
          </a:p>
          <a:p>
            <a:pPr algn="l" defTabSz="809625">
              <a:lnSpc>
                <a:spcPct val="80000"/>
              </a:lnSpc>
            </a:pPr>
            <a:r>
              <a:rPr lang="en-US" altLang="ja-JP" sz="1000" dirty="0" smtClean="0">
                <a:ea typeface="AR P丸ゴシック体E"/>
              </a:rPr>
              <a:t>     </a:t>
            </a:r>
            <a:r>
              <a:rPr lang="ja-JP" altLang="en-US" sz="1000" dirty="0" smtClean="0">
                <a:ea typeface="AR P丸ゴシック体E"/>
              </a:rPr>
              <a:t>あります。市教育委員会にご確認ください。</a:t>
            </a:r>
          </a:p>
          <a:p>
            <a:pPr algn="l" defTabSz="809625">
              <a:defRPr/>
            </a:pPr>
            <a:endParaRPr lang="ja-JP" altLang="en-US" sz="1100" spc="-100" dirty="0">
              <a:latin typeface="Arial" charset="0"/>
              <a:ea typeface="AR丸ゴシック体M" pitchFamily="49" charset="-128"/>
            </a:endParaRPr>
          </a:p>
        </p:txBody>
      </p:sp>
      <p:sp>
        <p:nvSpPr>
          <p:cNvPr id="1043" name="AutoShape 152"/>
          <p:cNvSpPr>
            <a:spLocks noChangeArrowheads="1"/>
          </p:cNvSpPr>
          <p:nvPr/>
        </p:nvSpPr>
        <p:spPr bwMode="auto">
          <a:xfrm>
            <a:off x="4365104" y="1856987"/>
            <a:ext cx="2161109" cy="551640"/>
          </a:xfrm>
          <a:prstGeom prst="roundRect">
            <a:avLst>
              <a:gd name="adj" fmla="val 16667"/>
            </a:avLst>
          </a:prstGeom>
          <a:noFill/>
          <a:ln w="38100" cmpd="dbl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l" defTabSz="809625"/>
            <a:r>
              <a:rPr lang="ja-JP" altLang="en-US" sz="1200" dirty="0">
                <a:ea typeface="AR丸ゴシック体M" pitchFamily="49" charset="-128"/>
              </a:rPr>
              <a:t>相談の秘密は</a:t>
            </a:r>
            <a:r>
              <a:rPr lang="ja-JP" altLang="en-US" sz="1200" dirty="0" smtClean="0">
                <a:ea typeface="AR丸ゴシック体M" pitchFamily="49" charset="-128"/>
              </a:rPr>
              <a:t>守ります</a:t>
            </a:r>
            <a:endParaRPr lang="en-US" altLang="ja-JP" sz="1200" dirty="0" smtClean="0">
              <a:ea typeface="AR丸ゴシック体M" pitchFamily="49" charset="-128"/>
            </a:endParaRPr>
          </a:p>
          <a:p>
            <a:pPr algn="l" defTabSz="809625"/>
            <a:r>
              <a:rPr lang="ja-JP" altLang="en-US" sz="1200" dirty="0" smtClean="0">
                <a:ea typeface="AR丸ゴシック体M" pitchFamily="49" charset="-128"/>
              </a:rPr>
              <a:t>相談</a:t>
            </a:r>
            <a:r>
              <a:rPr lang="ja-JP" altLang="en-US" sz="1200" dirty="0">
                <a:ea typeface="AR丸ゴシック体M" pitchFamily="49" charset="-128"/>
              </a:rPr>
              <a:t>は無料</a:t>
            </a:r>
            <a:r>
              <a:rPr lang="ja-JP" altLang="en-US" sz="1200" dirty="0" smtClean="0">
                <a:ea typeface="AR丸ゴシック体M" pitchFamily="49" charset="-128"/>
              </a:rPr>
              <a:t>です（要予約）</a:t>
            </a:r>
            <a:endParaRPr lang="ja-JP" altLang="en-US" sz="1200" dirty="0">
              <a:ea typeface="AR丸ゴシック体M" pitchFamily="49" charset="-128"/>
            </a:endParaRPr>
          </a:p>
        </p:txBody>
      </p:sp>
      <p:sp>
        <p:nvSpPr>
          <p:cNvPr id="1044" name="Text Box 154"/>
          <p:cNvSpPr txBox="1">
            <a:spLocks noChangeArrowheads="1"/>
          </p:cNvSpPr>
          <p:nvPr/>
        </p:nvSpPr>
        <p:spPr bwMode="auto">
          <a:xfrm>
            <a:off x="332656" y="8913440"/>
            <a:ext cx="4608512" cy="792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defTabSz="809625">
              <a:lnSpc>
                <a:spcPct val="50000"/>
              </a:lnSpc>
              <a:spcBef>
                <a:spcPct val="50000"/>
              </a:spcBef>
            </a:pPr>
            <a:endParaRPr lang="en-US" altLang="ja-JP" sz="1100" dirty="0" smtClean="0"/>
          </a:p>
          <a:p>
            <a:pPr algn="l" defTabSz="809625">
              <a:lnSpc>
                <a:spcPct val="50000"/>
              </a:lnSpc>
              <a:spcBef>
                <a:spcPct val="50000"/>
              </a:spcBef>
            </a:pPr>
            <a:r>
              <a:rPr lang="ja-JP" altLang="en-US" sz="1000" dirty="0" smtClean="0"/>
              <a:t> 　◇  ：　弱視や見えにくさについての相談にも対応します。</a:t>
            </a:r>
            <a:endParaRPr lang="en-US" altLang="ja-JP" sz="1000" dirty="0" smtClean="0"/>
          </a:p>
          <a:p>
            <a:pPr algn="l" defTabSz="809625">
              <a:lnSpc>
                <a:spcPct val="50000"/>
              </a:lnSpc>
              <a:spcBef>
                <a:spcPct val="50000"/>
              </a:spcBef>
            </a:pPr>
            <a:r>
              <a:rPr lang="ja-JP" altLang="en-US" sz="1000" dirty="0" smtClean="0"/>
              <a:t> 　◆  ：　難聴や聞こえにくさについての相談にも対応します。</a:t>
            </a:r>
            <a:endParaRPr lang="en-US" altLang="ja-JP" sz="1000" dirty="0" smtClean="0"/>
          </a:p>
          <a:p>
            <a:pPr algn="l" defTabSz="809625">
              <a:lnSpc>
                <a:spcPct val="50000"/>
              </a:lnSpc>
              <a:spcBef>
                <a:spcPct val="50000"/>
              </a:spcBef>
            </a:pPr>
            <a:r>
              <a:rPr lang="ja-JP" altLang="en-US" sz="1000" dirty="0" smtClean="0"/>
              <a:t> 　◎  ：  言葉の遅れや発音についての相談にも対応します。（言語聴覚士）</a:t>
            </a:r>
            <a:endParaRPr lang="en-US" altLang="ja-JP" sz="1000" dirty="0" smtClean="0"/>
          </a:p>
          <a:p>
            <a:pPr algn="l" defTabSz="809625">
              <a:lnSpc>
                <a:spcPct val="50000"/>
              </a:lnSpc>
              <a:spcBef>
                <a:spcPct val="50000"/>
              </a:spcBef>
            </a:pPr>
            <a:r>
              <a:rPr lang="ja-JP" altLang="en-US" sz="1000" dirty="0" smtClean="0"/>
              <a:t> 　●  ：  身体の動きや手指の動きについての相談にも対応します。（作業療法士）</a:t>
            </a:r>
            <a:endParaRPr lang="en-US" altLang="ja-JP" sz="1000" dirty="0"/>
          </a:p>
        </p:txBody>
      </p:sp>
      <p:graphicFrame>
        <p:nvGraphicFramePr>
          <p:cNvPr id="1026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04649378"/>
              </p:ext>
            </p:extLst>
          </p:nvPr>
        </p:nvGraphicFramePr>
        <p:xfrm>
          <a:off x="393700" y="4800600"/>
          <a:ext cx="3149600" cy="3948113"/>
        </p:xfrm>
        <a:graphic>
          <a:graphicData uri="http://schemas.openxmlformats.org/presentationml/2006/ole">
            <p:oleObj spid="_x0000_s1032" name="Worksheet" r:id="rId3" imgW="3581306" imgH="4638809" progId="Excel.Sheet.8">
              <p:embed/>
            </p:oleObj>
          </a:graphicData>
        </a:graphic>
      </p:graphicFrame>
      <p:sp>
        <p:nvSpPr>
          <p:cNvPr id="1045" name="テキスト ボックス 20"/>
          <p:cNvSpPr txBox="1">
            <a:spLocks noChangeArrowheads="1"/>
          </p:cNvSpPr>
          <p:nvPr/>
        </p:nvSpPr>
        <p:spPr bwMode="auto">
          <a:xfrm>
            <a:off x="4941168" y="9345488"/>
            <a:ext cx="1655762" cy="277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/>
              <a:t>裏面もご覧ください</a:t>
            </a:r>
          </a:p>
        </p:txBody>
      </p:sp>
      <p:sp>
        <p:nvSpPr>
          <p:cNvPr id="1046" name="円/楕円 24"/>
          <p:cNvSpPr>
            <a:spLocks noChangeArrowheads="1"/>
          </p:cNvSpPr>
          <p:nvPr/>
        </p:nvSpPr>
        <p:spPr bwMode="auto">
          <a:xfrm>
            <a:off x="476250" y="3873500"/>
            <a:ext cx="2736850" cy="354013"/>
          </a:xfrm>
          <a:prstGeom prst="ellipse">
            <a:avLst/>
          </a:prstGeom>
          <a:solidFill>
            <a:srgbClr val="CCFF33"/>
          </a:solidFill>
          <a:ln w="6350" algn="ctr">
            <a:solidFill>
              <a:schemeClr val="tx1"/>
            </a:solidFill>
            <a:round/>
            <a:headEnd/>
            <a:tailEnd/>
          </a:ln>
        </p:spPr>
        <p:txBody>
          <a:bodyPr lIns="54000" rIns="54000" anchor="ctr">
            <a:spAutoFit/>
          </a:bodyPr>
          <a:lstStyle/>
          <a:p>
            <a:pPr algn="l" defTabSz="809625">
              <a:lnSpc>
                <a:spcPct val="80000"/>
              </a:lnSpc>
            </a:pPr>
            <a:r>
              <a:rPr lang="ja-JP" altLang="en-US" sz="1300" dirty="0">
                <a:ea typeface="AR P丸ゴシック体E" charset="-128"/>
              </a:rPr>
              <a:t>就学の相談も　こちらへ</a:t>
            </a:r>
          </a:p>
        </p:txBody>
      </p:sp>
      <p:sp>
        <p:nvSpPr>
          <p:cNvPr id="1047" name="円/楕円 22"/>
          <p:cNvSpPr>
            <a:spLocks noChangeArrowheads="1"/>
          </p:cNvSpPr>
          <p:nvPr/>
        </p:nvSpPr>
        <p:spPr bwMode="auto">
          <a:xfrm>
            <a:off x="3645024" y="3944888"/>
            <a:ext cx="2924175" cy="295275"/>
          </a:xfrm>
          <a:prstGeom prst="ellipse">
            <a:avLst/>
          </a:prstGeom>
          <a:solidFill>
            <a:srgbClr val="FFCC66"/>
          </a:solidFill>
          <a:ln w="3175" algn="ctr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lIns="54000" rIns="54000" anchor="ctr">
            <a:spAutoFit/>
          </a:bodyPr>
          <a:lstStyle/>
          <a:p>
            <a:pPr algn="l" defTabSz="809625">
              <a:lnSpc>
                <a:spcPct val="80000"/>
              </a:lnSpc>
            </a:pPr>
            <a:r>
              <a:rPr lang="ja-JP" altLang="en-US" sz="900">
                <a:ea typeface="AR P丸ゴシック体E" charset="-128"/>
              </a:rPr>
              <a:t>先生方からの相談もお受けできます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32656" y="8841432"/>
            <a:ext cx="2763898" cy="1769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defTabSz="809625">
              <a:lnSpc>
                <a:spcPct val="50000"/>
              </a:lnSpc>
              <a:spcBef>
                <a:spcPct val="50000"/>
              </a:spcBef>
            </a:pPr>
            <a:r>
              <a:rPr lang="ja-JP" altLang="en-US" sz="1100" dirty="0" smtClean="0"/>
              <a:t>印の日は以下の専門スタッフも常駐します。</a:t>
            </a:r>
            <a:endParaRPr lang="en-US" altLang="ja-JP" sz="1100" dirty="0" smtClean="0"/>
          </a:p>
        </p:txBody>
      </p:sp>
      <p:sp>
        <p:nvSpPr>
          <p:cNvPr id="27" name="フローチャート: 処理 26"/>
          <p:cNvSpPr/>
          <p:nvPr/>
        </p:nvSpPr>
        <p:spPr bwMode="auto">
          <a:xfrm>
            <a:off x="3717032" y="8379158"/>
            <a:ext cx="2952328" cy="852541"/>
          </a:xfrm>
          <a:prstGeom prst="flowChartProcess">
            <a:avLst/>
          </a:prstGeom>
          <a:noFill/>
          <a:ln w="6350" algn="ctr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 wrap="square" lIns="54000" rIns="54000" rtlCol="0" anchor="ctr">
            <a:spAutoFit/>
          </a:bodyPr>
          <a:lstStyle/>
          <a:p>
            <a:pPr algn="l" defTabSz="809625">
              <a:lnSpc>
                <a:spcPct val="80000"/>
              </a:lnSpc>
            </a:pPr>
            <a:endParaRPr kumimoji="1" lang="en-US" altLang="ja-JP" sz="1300" dirty="0" smtClean="0">
              <a:ea typeface="AR P丸ゴシック体E" pitchFamily="50" charset="-128"/>
            </a:endParaRPr>
          </a:p>
          <a:p>
            <a:pPr algn="l" defTabSz="809625">
              <a:lnSpc>
                <a:spcPct val="80000"/>
              </a:lnSpc>
            </a:pPr>
            <a:endParaRPr lang="en-US" altLang="ja-JP" sz="1300" dirty="0" smtClean="0">
              <a:ea typeface="AR P丸ゴシック体E" pitchFamily="50" charset="-128"/>
            </a:endParaRPr>
          </a:p>
          <a:p>
            <a:pPr algn="l" defTabSz="809625">
              <a:lnSpc>
                <a:spcPct val="80000"/>
              </a:lnSpc>
            </a:pPr>
            <a:endParaRPr kumimoji="1" lang="en-US" altLang="ja-JP" sz="1300" dirty="0" smtClean="0">
              <a:ea typeface="AR P丸ゴシック体E" pitchFamily="50" charset="-128"/>
            </a:endParaRPr>
          </a:p>
          <a:p>
            <a:pPr algn="l" defTabSz="809625">
              <a:lnSpc>
                <a:spcPct val="80000"/>
              </a:lnSpc>
            </a:pPr>
            <a:endParaRPr lang="en-US" altLang="ja-JP" sz="1300" dirty="0" smtClean="0">
              <a:ea typeface="AR P丸ゴシック体E" pitchFamily="50" charset="-128"/>
            </a:endParaRPr>
          </a:p>
        </p:txBody>
      </p:sp>
      <p:pic>
        <p:nvPicPr>
          <p:cNvPr id="2" name="Picture 4" descr="女の先生と話す生徒（モノクロ）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0032" y="2550236"/>
            <a:ext cx="1359288" cy="859071"/>
          </a:xfrm>
          <a:prstGeom prst="rect">
            <a:avLst/>
          </a:prstGeom>
          <a:noFill/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8272" y="2597642"/>
            <a:ext cx="1094504" cy="1203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6178" y="2843861"/>
            <a:ext cx="1528403" cy="963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テキスト ボックス 30"/>
          <p:cNvSpPr txBox="1"/>
          <p:nvPr/>
        </p:nvSpPr>
        <p:spPr>
          <a:xfrm>
            <a:off x="1124744" y="2720752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・友達と仲良くしたい。</a:t>
            </a:r>
            <a:endParaRPr kumimoji="1" lang="ja-JP" altLang="en-US" sz="1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852936" y="2504728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・もっと集中できるといいな</a:t>
            </a:r>
            <a:r>
              <a:rPr kumimoji="1" lang="ja-JP" altLang="en-US" sz="1100" dirty="0" smtClean="0"/>
              <a:t>。</a:t>
            </a:r>
            <a:endParaRPr kumimoji="1" lang="ja-JP" altLang="en-US" sz="11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725144" y="3368824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・進路について相談したい。</a:t>
            </a:r>
            <a:endParaRPr kumimoji="1" lang="ja-JP" altLang="en-US" sz="1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797152" y="3584848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・不安な気持ちをきいてほしい。</a:t>
            </a:r>
            <a:endParaRPr kumimoji="1" lang="ja-JP" altLang="en-US" sz="1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196752" y="2936776"/>
            <a:ext cx="14401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・上手にお話したい。</a:t>
            </a:r>
            <a:endParaRPr kumimoji="1" lang="ja-JP" altLang="en-US" sz="10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052736" y="3152800"/>
            <a:ext cx="2304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・約束を守れるようになりたい。</a:t>
            </a:r>
            <a:endParaRPr kumimoji="1" lang="ja-JP" altLang="en-US" sz="10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412776" y="3368824"/>
            <a:ext cx="15841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・もうすぐ一年生だけど・・。</a:t>
            </a:r>
            <a:endParaRPr kumimoji="1" lang="ja-JP" altLang="en-US" sz="10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780928" y="2720752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・カッとなったときには・・。</a:t>
            </a:r>
            <a:endParaRPr kumimoji="1" lang="ja-JP" alt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5"/>
          <p:cNvSpPr txBox="1">
            <a:spLocks noChangeArrowheads="1"/>
          </p:cNvSpPr>
          <p:nvPr/>
        </p:nvSpPr>
        <p:spPr bwMode="auto">
          <a:xfrm>
            <a:off x="609600" y="5576888"/>
            <a:ext cx="300355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/>
          <a:lstStyle/>
          <a:p>
            <a:pPr eaLnBrk="0" hangingPunct="0"/>
            <a:endParaRPr lang="ja-JP" altLang="ja-JP"/>
          </a:p>
        </p:txBody>
      </p:sp>
      <p:sp>
        <p:nvSpPr>
          <p:cNvPr id="3077" name="Text Box 29"/>
          <p:cNvSpPr txBox="1">
            <a:spLocks noChangeArrowheads="1"/>
          </p:cNvSpPr>
          <p:nvPr/>
        </p:nvSpPr>
        <p:spPr bwMode="auto">
          <a:xfrm>
            <a:off x="2303611" y="5240337"/>
            <a:ext cx="280828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/>
          <a:lstStyle/>
          <a:p>
            <a:pPr algn="just" defTabSz="809625">
              <a:lnSpc>
                <a:spcPct val="101000"/>
              </a:lnSpc>
            </a:pPr>
            <a:r>
              <a:rPr lang="ja-JP" altLang="en-US" b="1" dirty="0">
                <a:latin typeface="Century" pitchFamily="18" charset="0"/>
              </a:rPr>
              <a:t>砺波市健康センター</a:t>
            </a:r>
            <a:endParaRPr lang="ja-JP" sz="1000" noProof="1">
              <a:latin typeface="Times New Roman" pitchFamily="18" charset="0"/>
            </a:endParaRPr>
          </a:p>
          <a:p>
            <a:pPr algn="just" defTabSz="809625">
              <a:lnSpc>
                <a:spcPct val="101000"/>
              </a:lnSpc>
            </a:pPr>
            <a:r>
              <a:rPr lang="ja-JP" altLang="en-US" b="1" dirty="0">
                <a:latin typeface="Century" pitchFamily="18" charset="0"/>
              </a:rPr>
              <a:t>　　　　　　</a:t>
            </a:r>
            <a:r>
              <a:rPr lang="en-US" altLang="ja-JP" sz="1200" b="1" dirty="0">
                <a:latin typeface="ＭＳ ゴシック" pitchFamily="49" charset="-128"/>
              </a:rPr>
              <a:t>(</a:t>
            </a:r>
            <a:r>
              <a:rPr lang="ja-JP" altLang="en-US" sz="1200" b="1" dirty="0">
                <a:latin typeface="Century" pitchFamily="18" charset="0"/>
              </a:rPr>
              <a:t>市立砺波総合病院北棟）</a:t>
            </a:r>
            <a:endParaRPr lang="en-US" altLang="ja-JP" sz="1200" b="1" dirty="0">
              <a:latin typeface="Century" pitchFamily="18" charset="0"/>
            </a:endParaRPr>
          </a:p>
          <a:p>
            <a:pPr algn="just" defTabSz="809625">
              <a:lnSpc>
                <a:spcPct val="101000"/>
              </a:lnSpc>
            </a:pPr>
            <a:r>
              <a:rPr lang="ja-JP" altLang="en-US" sz="1000" dirty="0">
                <a:latin typeface="+mj-ea"/>
                <a:ea typeface="+mj-ea"/>
              </a:rPr>
              <a:t>（砺波市新富町</a:t>
            </a:r>
            <a:r>
              <a:rPr lang="en-US" altLang="ja-JP" sz="1000" dirty="0">
                <a:latin typeface="+mj-ea"/>
                <a:ea typeface="+mj-ea"/>
              </a:rPr>
              <a:t>1</a:t>
            </a:r>
            <a:r>
              <a:rPr lang="ja-JP" altLang="en-US" sz="1000" dirty="0">
                <a:latin typeface="+mj-ea"/>
                <a:ea typeface="+mj-ea"/>
              </a:rPr>
              <a:t>番</a:t>
            </a:r>
            <a:r>
              <a:rPr lang="en-US" altLang="ja-JP" sz="1000" dirty="0">
                <a:latin typeface="+mj-ea"/>
                <a:ea typeface="+mj-ea"/>
              </a:rPr>
              <a:t>61</a:t>
            </a:r>
            <a:r>
              <a:rPr lang="ja-JP" altLang="en-US" sz="1000" dirty="0" smtClean="0">
                <a:latin typeface="+mj-ea"/>
                <a:ea typeface="+mj-ea"/>
              </a:rPr>
              <a:t>号 </a:t>
            </a:r>
            <a:r>
              <a:rPr lang="en-US" altLang="ja-JP" sz="1000" dirty="0" smtClean="0">
                <a:latin typeface="Century" pitchFamily="18" charset="0"/>
              </a:rPr>
              <a:t>℡</a:t>
            </a:r>
            <a:r>
              <a:rPr lang="en-US" altLang="ja-JP" sz="1000" dirty="0" smtClean="0">
                <a:latin typeface="+mn-ea"/>
                <a:ea typeface="+mn-ea"/>
              </a:rPr>
              <a:t>(0763)32-7062</a:t>
            </a:r>
            <a:r>
              <a:rPr lang="ja-JP" altLang="en-US" sz="1000" dirty="0">
                <a:latin typeface="+mj-ea"/>
                <a:ea typeface="+mj-ea"/>
              </a:rPr>
              <a:t>）</a:t>
            </a:r>
            <a:endParaRPr lang="ja-JP" altLang="ja-JP" sz="1000" dirty="0">
              <a:latin typeface="+mj-ea"/>
              <a:ea typeface="+mj-ea"/>
            </a:endParaRPr>
          </a:p>
        </p:txBody>
      </p:sp>
      <p:pic>
        <p:nvPicPr>
          <p:cNvPr id="3078" name="Picture 34" descr="福光保健C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75" y="2144713"/>
            <a:ext cx="3095625" cy="260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31" descr="小矢部市総合福祉保健C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3463" y="2216150"/>
            <a:ext cx="2803525" cy="243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 Box 33"/>
          <p:cNvSpPr txBox="1">
            <a:spLocks noChangeArrowheads="1"/>
          </p:cNvSpPr>
          <p:nvPr/>
        </p:nvSpPr>
        <p:spPr bwMode="auto">
          <a:xfrm>
            <a:off x="609600" y="1954213"/>
            <a:ext cx="265747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/>
          <a:lstStyle/>
          <a:p>
            <a:pPr eaLnBrk="0" hangingPunct="0"/>
            <a:endParaRPr lang="ja-JP" altLang="ja-JP"/>
          </a:p>
        </p:txBody>
      </p:sp>
      <p:sp>
        <p:nvSpPr>
          <p:cNvPr id="3081" name="Text Box 32"/>
          <p:cNvSpPr txBox="1">
            <a:spLocks noChangeArrowheads="1"/>
          </p:cNvSpPr>
          <p:nvPr/>
        </p:nvSpPr>
        <p:spPr bwMode="auto">
          <a:xfrm>
            <a:off x="3822700" y="1954213"/>
            <a:ext cx="28654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/>
          <a:lstStyle/>
          <a:p>
            <a:pPr eaLnBrk="0" hangingPunct="0"/>
            <a:endParaRPr lang="ja-JP" altLang="ja-JP"/>
          </a:p>
        </p:txBody>
      </p:sp>
      <p:sp>
        <p:nvSpPr>
          <p:cNvPr id="3082" name="Text Box 35"/>
          <p:cNvSpPr txBox="1">
            <a:spLocks noChangeArrowheads="1"/>
          </p:cNvSpPr>
          <p:nvPr/>
        </p:nvSpPr>
        <p:spPr bwMode="auto">
          <a:xfrm>
            <a:off x="2060575" y="-160338"/>
            <a:ext cx="3003550" cy="115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/>
          <a:lstStyle/>
          <a:p>
            <a:pPr algn="just" defTabSz="809625">
              <a:lnSpc>
                <a:spcPct val="248000"/>
              </a:lnSpc>
            </a:pPr>
            <a:r>
              <a:rPr lang="ja-JP" altLang="en-US" sz="3000" b="1">
                <a:latin typeface="Century" pitchFamily="18" charset="0"/>
              </a:rPr>
              <a:t>会場までの地図</a:t>
            </a:r>
            <a:endParaRPr lang="ja-JP"/>
          </a:p>
        </p:txBody>
      </p:sp>
      <p:sp>
        <p:nvSpPr>
          <p:cNvPr id="3083" name="Oval 36"/>
          <p:cNvSpPr>
            <a:spLocks noChangeArrowheads="1"/>
          </p:cNvSpPr>
          <p:nvPr/>
        </p:nvSpPr>
        <p:spPr bwMode="auto">
          <a:xfrm>
            <a:off x="1052513" y="128588"/>
            <a:ext cx="4973637" cy="1054100"/>
          </a:xfrm>
          <a:prstGeom prst="ellipse">
            <a:avLst/>
          </a:prstGeom>
          <a:noFill/>
          <a:ln w="14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84" name="Text Box 37"/>
          <p:cNvSpPr txBox="1">
            <a:spLocks noChangeArrowheads="1"/>
          </p:cNvSpPr>
          <p:nvPr/>
        </p:nvSpPr>
        <p:spPr bwMode="auto">
          <a:xfrm>
            <a:off x="476250" y="1497013"/>
            <a:ext cx="2657475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/>
          <a:lstStyle/>
          <a:p>
            <a:pPr algn="just" defTabSz="809625">
              <a:lnSpc>
                <a:spcPct val="101000"/>
              </a:lnSpc>
            </a:pPr>
            <a:r>
              <a:rPr lang="ja-JP" altLang="en-US" b="1">
                <a:latin typeface="Century" pitchFamily="18" charset="0"/>
              </a:rPr>
              <a:t>南砺市福光保健センター</a:t>
            </a:r>
            <a:endParaRPr lang="ja-JP" sz="1000" noProof="1">
              <a:latin typeface="Times New Roman" pitchFamily="18" charset="0"/>
            </a:endParaRPr>
          </a:p>
          <a:p>
            <a:pPr algn="just" defTabSz="809625">
              <a:lnSpc>
                <a:spcPct val="101000"/>
              </a:lnSpc>
            </a:pPr>
            <a:r>
              <a:rPr lang="ja-JP" altLang="en-US" sz="1000">
                <a:latin typeface="Century" pitchFamily="18" charset="0"/>
              </a:rPr>
              <a:t>（南砺市荒木</a:t>
            </a:r>
            <a:r>
              <a:rPr lang="en-US" altLang="ja-JP" sz="1000">
                <a:latin typeface="ＭＳ ゴシック" pitchFamily="49" charset="-128"/>
              </a:rPr>
              <a:t>1528 </a:t>
            </a:r>
            <a:r>
              <a:rPr lang="en-US" altLang="ja-JP" sz="1000">
                <a:latin typeface="Century" pitchFamily="18" charset="0"/>
              </a:rPr>
              <a:t>℡</a:t>
            </a:r>
            <a:r>
              <a:rPr lang="en-US" altLang="ja-JP" sz="1000">
                <a:latin typeface="ＭＳ ゴシック" pitchFamily="49" charset="-128"/>
              </a:rPr>
              <a:t>(0763)52-1767)</a:t>
            </a:r>
            <a:endParaRPr lang="ja-JP" altLang="ja-JP"/>
          </a:p>
        </p:txBody>
      </p:sp>
      <p:sp>
        <p:nvSpPr>
          <p:cNvPr id="3085" name="Text Box 38"/>
          <p:cNvSpPr txBox="1">
            <a:spLocks noChangeArrowheads="1"/>
          </p:cNvSpPr>
          <p:nvPr/>
        </p:nvSpPr>
        <p:spPr bwMode="auto">
          <a:xfrm>
            <a:off x="3644900" y="1497013"/>
            <a:ext cx="28654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2000" tIns="72000" rIns="72000" bIns="72000"/>
          <a:lstStyle/>
          <a:p>
            <a:pPr algn="just" defTabSz="809625">
              <a:lnSpc>
                <a:spcPct val="101000"/>
              </a:lnSpc>
            </a:pPr>
            <a:r>
              <a:rPr lang="ja-JP" altLang="en-US" b="1" dirty="0">
                <a:latin typeface="Century" pitchFamily="18" charset="0"/>
              </a:rPr>
              <a:t>小矢部市総合保健福祉センター</a:t>
            </a:r>
            <a:endParaRPr lang="ja-JP" sz="1000" noProof="1">
              <a:latin typeface="Times New Roman" pitchFamily="18" charset="0"/>
            </a:endParaRPr>
          </a:p>
          <a:p>
            <a:pPr algn="just" defTabSz="809625">
              <a:lnSpc>
                <a:spcPct val="101000"/>
              </a:lnSpc>
            </a:pPr>
            <a:r>
              <a:rPr lang="ja-JP" altLang="en-US" sz="1000" dirty="0">
                <a:latin typeface="Century" pitchFamily="18" charset="0"/>
              </a:rPr>
              <a:t>（小矢部市鷲島</a:t>
            </a:r>
            <a:r>
              <a:rPr lang="en-US" altLang="ja-JP" sz="1000" dirty="0">
                <a:latin typeface="ＭＳ ゴシック" pitchFamily="49" charset="-128"/>
              </a:rPr>
              <a:t>15</a:t>
            </a:r>
            <a:r>
              <a:rPr lang="ja-JP" altLang="en-US" sz="1000" dirty="0">
                <a:latin typeface="Century" pitchFamily="18" charset="0"/>
              </a:rPr>
              <a:t>番地</a:t>
            </a:r>
            <a:r>
              <a:rPr lang="ja-JP" altLang="en-US" sz="1000" dirty="0">
                <a:latin typeface="ＭＳ ゴシック" pitchFamily="49" charset="-128"/>
              </a:rPr>
              <a:t> </a:t>
            </a:r>
            <a:r>
              <a:rPr lang="ja-JP" altLang="en-US" sz="1000" dirty="0">
                <a:latin typeface="Century" pitchFamily="18" charset="0"/>
              </a:rPr>
              <a:t>℡</a:t>
            </a:r>
            <a:r>
              <a:rPr lang="en-US" altLang="ja-JP" sz="1000" dirty="0">
                <a:latin typeface="ＭＳ ゴシック" pitchFamily="49" charset="-128"/>
              </a:rPr>
              <a:t>(0766)67-8605)</a:t>
            </a:r>
            <a:endParaRPr lang="ja-JP" altLang="ja-JP" dirty="0"/>
          </a:p>
        </p:txBody>
      </p:sp>
      <p:sp>
        <p:nvSpPr>
          <p:cNvPr id="3087" name="正方形/長方形 42"/>
          <p:cNvSpPr>
            <a:spLocks noChangeArrowheads="1"/>
          </p:cNvSpPr>
          <p:nvPr/>
        </p:nvSpPr>
        <p:spPr bwMode="auto">
          <a:xfrm>
            <a:off x="404813" y="1497013"/>
            <a:ext cx="2952750" cy="33115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54000" rIns="54000" anchor="ctr">
            <a:spAutoFit/>
          </a:bodyPr>
          <a:lstStyle/>
          <a:p>
            <a:pPr algn="l" defTabSz="809625">
              <a:lnSpc>
                <a:spcPct val="80000"/>
              </a:lnSpc>
            </a:pPr>
            <a:endParaRPr lang="ja-JP" altLang="en-US" sz="1300">
              <a:ea typeface="AR P丸ゴシック体E" charset="-128"/>
            </a:endParaRPr>
          </a:p>
        </p:txBody>
      </p:sp>
      <p:sp>
        <p:nvSpPr>
          <p:cNvPr id="3088" name="正方形/長方形 43"/>
          <p:cNvSpPr>
            <a:spLocks noChangeArrowheads="1"/>
          </p:cNvSpPr>
          <p:nvPr/>
        </p:nvSpPr>
        <p:spPr bwMode="auto">
          <a:xfrm>
            <a:off x="3573463" y="1497013"/>
            <a:ext cx="2951162" cy="3311525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54000" rIns="54000" anchor="ctr">
            <a:spAutoFit/>
          </a:bodyPr>
          <a:lstStyle/>
          <a:p>
            <a:pPr algn="l" defTabSz="809625">
              <a:lnSpc>
                <a:spcPct val="80000"/>
              </a:lnSpc>
            </a:pPr>
            <a:endParaRPr lang="ja-JP" altLang="en-US" sz="1300">
              <a:ea typeface="AR P丸ゴシック体E" charset="-128"/>
            </a:endParaRPr>
          </a:p>
        </p:txBody>
      </p:sp>
      <p:sp>
        <p:nvSpPr>
          <p:cNvPr id="3090" name="正方形/長方形 48"/>
          <p:cNvSpPr>
            <a:spLocks noChangeArrowheads="1"/>
          </p:cNvSpPr>
          <p:nvPr/>
        </p:nvSpPr>
        <p:spPr bwMode="auto">
          <a:xfrm>
            <a:off x="2060575" y="5240338"/>
            <a:ext cx="2951162" cy="36004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54000" rIns="54000" anchor="ctr">
            <a:spAutoFit/>
          </a:bodyPr>
          <a:lstStyle/>
          <a:p>
            <a:pPr algn="l" defTabSz="809625">
              <a:lnSpc>
                <a:spcPct val="80000"/>
              </a:lnSpc>
            </a:pPr>
            <a:endParaRPr lang="ja-JP" altLang="en-US" sz="1300">
              <a:ea typeface="AR P丸ゴシック体E" charset="-128"/>
            </a:endParaRPr>
          </a:p>
        </p:txBody>
      </p:sp>
      <p:pic>
        <p:nvPicPr>
          <p:cNvPr id="3092" name="Picture 20" descr="\\saurus\10center共有\912地図\県内各所地図\砺波市健康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8664" y="5961111"/>
            <a:ext cx="2808312" cy="28306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algn="ctr">
          <a:solidFill>
            <a:schemeClr val="tx1"/>
          </a:solidFill>
          <a:prstDash val="sysDash"/>
          <a:round/>
          <a:headEnd/>
          <a:tailEnd/>
        </a:ln>
      </a:spPr>
      <a:bodyPr wrap="square" lIns="54000" rIns="54000">
        <a:spAutoFit/>
      </a:bodyPr>
      <a:lstStyle>
        <a:defPPr algn="l" defTabSz="809625">
          <a:lnSpc>
            <a:spcPct val="80000"/>
          </a:lnSpc>
          <a:defRPr sz="1300" dirty="0">
            <a:ea typeface="AR P丸ゴシック体E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809625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244</Words>
  <Application>Microsoft Office PowerPoint</Application>
  <PresentationFormat>A4 210 x 297 mm</PresentationFormat>
  <Paragraphs>64</Paragraphs>
  <Slides>2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標準デザイン</vt:lpstr>
      <vt:lpstr>Microsoft Office Excel 97-2003 ワークシート</vt:lpstr>
      <vt:lpstr>スライド 1</vt:lpstr>
      <vt:lpstr>スライド 2</vt:lpstr>
    </vt:vector>
  </TitlesOfParts>
  <Company>FJ-USER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kita</dc:creator>
  <cp:lastModifiedBy>TONAMI</cp:lastModifiedBy>
  <cp:revision>142</cp:revision>
  <cp:lastPrinted>2015-01-28T23:17:17Z</cp:lastPrinted>
  <dcterms:created xsi:type="dcterms:W3CDTF">2010-02-11T05:05:21Z</dcterms:created>
  <dcterms:modified xsi:type="dcterms:W3CDTF">2016-02-09T09:11:40Z</dcterms:modified>
</cp:coreProperties>
</file>